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Use of funds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0C805"/>
              </a:solidFill>
              <a:effectLst/>
            </c:spPr>
          </c:dPt>
          <c:dPt>
            <c:idx val="1"/>
            <c:bubble3D val="0"/>
            <c:spPr>
              <a:solidFill>
                <a:srgbClr val="12EE68"/>
              </a:solidFill>
              <a:effectLst/>
            </c:spPr>
          </c:dPt>
          <c:dPt>
            <c:idx val="2"/>
            <c:bubble3D val="0"/>
            <c:spPr>
              <a:solidFill>
                <a:srgbClr val="4DFB92"/>
              </a:solidFill>
              <a:effectLst/>
            </c:spPr>
          </c:dPt>
          <c:dPt>
            <c:idx val="3"/>
            <c:bubble3D val="0"/>
            <c:spPr>
              <a:solidFill>
                <a:srgbClr val="FFD23F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070D0A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070D0A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070D0A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1" i="0" u="none" strike="noStrike">
                      <a:solidFill>
                        <a:srgbClr val="070D0A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Dev</c:v>
                </c:pt>
                <c:pt idx="1">
                  <c:v>Liquidity</c:v>
                </c:pt>
                <c:pt idx="2">
                  <c:v>Audit + bounty</c:v>
                </c:pt>
                <c:pt idx="3">
                  <c:v>Growth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</c:ser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Verdant is a single programmable escrow primitive: non-custodial, condition-driven, built on Robinhood Chain. The presale is live.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Pre-launch status kept deliberately honest: full stack built, internal audit clean, live demo and presale open. No invented user or revenue metrics — those follow mainnet.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of funds: external audit + bug bounty, mainnet, liquidity, growth. Allocation percentages and raise target are placeholders for the founder to finalize. Presale is live.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Programmable escrow for anything. Presale live at verdant-peach.vercel.app/presale. Contact handle is a placeholder for the founder.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pain: trust between strangers is expensive and manual today. Fiverr takes up to 20%. Escrow agents are slow and custodial. There is no neutral programmable settlement layer.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vault primitive. Compose eight condition types with ALL/ANY logic. Same contract expresses any agreement. Self-executing, non-custodial.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Wager, Service/Gig, P2P Trade, Agreement — all the same vault with different condition wiring. Templates are just presets; custom wiring is available.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product exists end to end: web app, SDK, API/indexer, ~150 automated tests, all typed off one shared spine. Live demo and presale already running.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Success-only 1% fee aligns incentives, split 50/50, capped on-chain (3% ceiling, $500/deal). Additional streams: arbitration cut, opt-in yield, white-label, subscriptions.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Robinhood Chain is live: an EVM L2 for tokenized RWAs across 120+ countries. Tokenized assets need on-chain agreements; escrow is the settlement layer. Non-custodial + programmable is the accepted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Non-custodial: principal always returns to the rightful party. Internal adversarial audit — 6 lenses, 3-way verification — iterated to zero open findings; 33 issues fixed. External professional audit gated before mainnet.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Now: live on testnet, presale open, internal audit complete. Next: external audit and mainnet, arbitration marketplace, yield. Then: cross-chain, institutional/OTC, white-label.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/ppt/charts/chart1.xml"/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4.pn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6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ti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208" y="749808"/>
            <a:ext cx="1097280" cy="1097280"/>
          </a:xfrm>
          <a:prstGeom prst="rect">
            <a:avLst/>
          </a:prstGeom>
          <a:effectLst>
            <a:outerShdw sx="100000" sy="100000" kx="0" ky="0" algn="bl" rotWithShape="0" blurRad="279400" dist="50800" dir="5400000">
              <a:srgbClr val="00C805">
                <a:alpha val="50000"/>
              </a:srgbClr>
            </a:outerShdw>
          </a:effectLst>
        </p:spPr>
      </p:pic>
      <p:sp>
        <p:nvSpPr>
          <p:cNvPr id="3" name="Text 0"/>
          <p:cNvSpPr/>
          <p:nvPr/>
        </p:nvSpPr>
        <p:spPr>
          <a:xfrm>
            <a:off x="0" y="1993392"/>
            <a:ext cx="12191695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pPr algn="ctr" indent="0" marL="0">
              <a:buNone/>
            </a:pPr>
            <a:r>
              <a:rPr lang="en-US" sz="40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erdant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457200" y="2798064"/>
            <a:ext cx="112772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anything.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1371600" y="3675888"/>
            <a:ext cx="9448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Non-custodial, condition-driven escrow — built on Robinhood Chain.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4769968" y="4443984"/>
            <a:ext cx="2651760" cy="420624"/>
          </a:xfrm>
          <a:prstGeom prst="roundRect">
            <a:avLst>
              <a:gd name="adj" fmla="val 50000"/>
            </a:avLst>
          </a:prstGeom>
          <a:solidFill>
            <a:srgbClr val="00C805">
              <a:alpha val="12000"/>
            </a:srgbClr>
          </a:solidFill>
          <a:ln w="12700">
            <a:solidFill>
              <a:srgbClr val="00C805">
                <a:alpha val="5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80864" y="4590288"/>
            <a:ext cx="118872" cy="118872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8" name="Text 5"/>
          <p:cNvSpPr/>
          <p:nvPr/>
        </p:nvSpPr>
        <p:spPr>
          <a:xfrm>
            <a:off x="5135728" y="4443984"/>
            <a:ext cx="2194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4DFB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Robinhood Chain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0" y="6144768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verdant-peach.vercel.app</a:t>
            </a:r>
            <a:pPr algn="ctr" indent="0" marL="0">
              <a:buNone/>
            </a:pPr>
            <a:r>
              <a:rPr lang="en-US" sz="14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</a:t>
            </a:r>
            <a:pPr algn="ctr" indent="0" marL="0">
              <a:buNone/>
            </a:pPr>
            <a:r>
              <a:rPr lang="en-US" sz="140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Presale live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569110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56911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WE ARE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Pre-launch — but everything is built.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status: the protocol exists end to end and the presale is open.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66928" y="2432304"/>
            <a:ext cx="2572436" cy="1572768"/>
          </a:xfrm>
          <a:prstGeom prst="roundRect">
            <a:avLst>
              <a:gd name="adj" fmla="val 7558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22960" y="2706624"/>
            <a:ext cx="530352" cy="530352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2" name="Image 1" descr="icon-layer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59" y="2855123"/>
            <a:ext cx="233355" cy="23335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22960" y="3346704"/>
            <a:ext cx="21152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stack shipped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822960" y="3639312"/>
            <a:ext cx="21152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08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Contracts + SDK + API + web, all typed.</a:t>
            </a:r>
            <a:endParaRPr lang="en-US" sz="1080" dirty="0"/>
          </a:p>
        </p:txBody>
      </p:sp>
      <p:sp>
        <p:nvSpPr>
          <p:cNvPr id="15" name="Shape 11"/>
          <p:cNvSpPr/>
          <p:nvPr/>
        </p:nvSpPr>
        <p:spPr>
          <a:xfrm>
            <a:off x="3395396" y="2432304"/>
            <a:ext cx="2572436" cy="1572768"/>
          </a:xfrm>
          <a:prstGeom prst="roundRect">
            <a:avLst>
              <a:gd name="adj" fmla="val 7558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3651428" y="2706624"/>
            <a:ext cx="530352" cy="530352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7" name="Image 2" descr="icon-circle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926" y="2855123"/>
            <a:ext cx="233355" cy="23335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651428" y="3346704"/>
            <a:ext cx="21152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converged clean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3651428" y="3639312"/>
            <a:ext cx="21152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08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audit iterated to zero findings.</a:t>
            </a:r>
            <a:endParaRPr lang="en-US" sz="1080" dirty="0"/>
          </a:p>
        </p:txBody>
      </p:sp>
      <p:sp>
        <p:nvSpPr>
          <p:cNvPr id="20" name="Shape 15"/>
          <p:cNvSpPr/>
          <p:nvPr/>
        </p:nvSpPr>
        <p:spPr>
          <a:xfrm>
            <a:off x="6223864" y="2432304"/>
            <a:ext cx="2572436" cy="1572768"/>
          </a:xfrm>
          <a:prstGeom prst="roundRect">
            <a:avLst>
              <a:gd name="adj" fmla="val 7558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479896" y="2706624"/>
            <a:ext cx="530352" cy="530352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2" name="Image 3" descr="icon-windo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394" y="2855123"/>
            <a:ext cx="233355" cy="23335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479896" y="3346704"/>
            <a:ext cx="21152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demo running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6479896" y="3639312"/>
            <a:ext cx="21152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08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Build, fund, and settle escrows today.</a:t>
            </a:r>
            <a:endParaRPr lang="en-US" sz="1080" dirty="0"/>
          </a:p>
        </p:txBody>
      </p:sp>
      <p:sp>
        <p:nvSpPr>
          <p:cNvPr id="25" name="Shape 19"/>
          <p:cNvSpPr/>
          <p:nvPr/>
        </p:nvSpPr>
        <p:spPr>
          <a:xfrm>
            <a:off x="9052331" y="2432304"/>
            <a:ext cx="2572436" cy="1572768"/>
          </a:xfrm>
          <a:prstGeom prst="roundRect">
            <a:avLst>
              <a:gd name="adj" fmla="val 7558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9308363" y="2706624"/>
            <a:ext cx="530352" cy="530352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7" name="Image 4" descr="icon-seedling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6862" y="2855123"/>
            <a:ext cx="233355" cy="233355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308363" y="3346704"/>
            <a:ext cx="21152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Presale open</a:t>
            </a:r>
            <a:endParaRPr lang="en-US" sz="1350" dirty="0"/>
          </a:p>
        </p:txBody>
      </p:sp>
      <p:sp>
        <p:nvSpPr>
          <p:cNvPr id="29" name="Text 22"/>
          <p:cNvSpPr/>
          <p:nvPr/>
        </p:nvSpPr>
        <p:spPr>
          <a:xfrm>
            <a:off x="9308363" y="3639312"/>
            <a:ext cx="21152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08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 the protocol now.</a:t>
            </a:r>
            <a:endParaRPr lang="en-US" sz="1080" dirty="0"/>
          </a:p>
        </p:txBody>
      </p:sp>
      <p:sp>
        <p:nvSpPr>
          <p:cNvPr id="30" name="Shape 23"/>
          <p:cNvSpPr/>
          <p:nvPr/>
        </p:nvSpPr>
        <p:spPr>
          <a:xfrm>
            <a:off x="566928" y="4334256"/>
            <a:ext cx="11057839" cy="960120"/>
          </a:xfrm>
          <a:prstGeom prst="roundRect">
            <a:avLst>
              <a:gd name="adj" fmla="val 12381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877824" y="4590288"/>
            <a:ext cx="457200" cy="457200"/>
          </a:xfrm>
          <a:prstGeom prst="ellipse">
            <a:avLst/>
          </a:prstGeom>
          <a:solidFill>
            <a:srgbClr val="00C805">
              <a:alpha val="16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32" name="Image 5" descr="icon-magnifier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840" y="4718304"/>
            <a:ext cx="201168" cy="20116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1527048" y="4517136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D2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Kept honest</a:t>
            </a:r>
            <a:endParaRPr lang="en-US" sz="1350" dirty="0"/>
          </a:p>
        </p:txBody>
      </p:sp>
      <p:sp>
        <p:nvSpPr>
          <p:cNvPr id="34" name="Text 26"/>
          <p:cNvSpPr/>
          <p:nvPr/>
        </p:nvSpPr>
        <p:spPr>
          <a:xfrm>
            <a:off x="1527048" y="4809744"/>
            <a:ext cx="97776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50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Pre-launch: no user counts or revenue to report yet. Those numbers come after mainnet — this deck states only what is true today.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075334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07533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Presale is live. Back the protocol.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 the path to mainnet. Allocation and raise target below are placeholders for the founder to finalize.</a:t>
            </a:r>
            <a:endParaRPr lang="en-US" sz="155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658368" y="2468880"/>
          <a:ext cx="402336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1" name="Text 7"/>
          <p:cNvSpPr/>
          <p:nvPr/>
        </p:nvSpPr>
        <p:spPr>
          <a:xfrm>
            <a:off x="658368" y="5705856"/>
            <a:ext cx="4023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of funds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658368" y="598932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D2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PLACEHOLDER ALLOCATION ]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5394960" y="2514600"/>
            <a:ext cx="146304" cy="146304"/>
          </a:xfrm>
          <a:prstGeom prst="ellipse">
            <a:avLst/>
          </a:prstGeom>
          <a:solidFill>
            <a:srgbClr val="00C805"/>
          </a:solidFill>
          <a:ln/>
        </p:spPr>
      </p:sp>
      <p:sp>
        <p:nvSpPr>
          <p:cNvPr id="14" name="Text 10"/>
          <p:cNvSpPr/>
          <p:nvPr/>
        </p:nvSpPr>
        <p:spPr>
          <a:xfrm>
            <a:off x="5669280" y="243230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7406640" y="2432304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8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40%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8229600" y="2432304"/>
            <a:ext cx="339516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to mainnet and beyond.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5394960" y="3118104"/>
            <a:ext cx="146304" cy="146304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18" name="Text 14"/>
          <p:cNvSpPr/>
          <p:nvPr/>
        </p:nvSpPr>
        <p:spPr>
          <a:xfrm>
            <a:off x="5669280" y="303580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Liquidity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7406640" y="3035808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25%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8229600" y="3035808"/>
            <a:ext cx="339516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Protocol liquidity and market depth.</a:t>
            </a:r>
            <a:endParaRPr lang="en-US" sz="1150" dirty="0"/>
          </a:p>
        </p:txBody>
      </p:sp>
      <p:sp>
        <p:nvSpPr>
          <p:cNvPr id="21" name="Shape 17"/>
          <p:cNvSpPr/>
          <p:nvPr/>
        </p:nvSpPr>
        <p:spPr>
          <a:xfrm>
            <a:off x="5394960" y="3721608"/>
            <a:ext cx="146304" cy="146304"/>
          </a:xfrm>
          <a:prstGeom prst="ellipse">
            <a:avLst/>
          </a:prstGeom>
          <a:solidFill>
            <a:srgbClr val="4DFB92"/>
          </a:solidFill>
          <a:ln/>
        </p:spPr>
      </p:sp>
      <p:sp>
        <p:nvSpPr>
          <p:cNvPr id="22" name="Text 18"/>
          <p:cNvSpPr/>
          <p:nvPr/>
        </p:nvSpPr>
        <p:spPr>
          <a:xfrm>
            <a:off x="5669280" y="3639312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+ bounty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7406640" y="3639312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DFB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</a:t>
            </a:r>
            <a:endParaRPr lang="en-US" sz="1400" dirty="0"/>
          </a:p>
        </p:txBody>
      </p:sp>
      <p:sp>
        <p:nvSpPr>
          <p:cNvPr id="24" name="Text 20"/>
          <p:cNvSpPr/>
          <p:nvPr/>
        </p:nvSpPr>
        <p:spPr>
          <a:xfrm>
            <a:off x="8229600" y="3639312"/>
            <a:ext cx="339516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audit and ongoing bug bounty.</a:t>
            </a:r>
            <a:endParaRPr lang="en-US" sz="1150" dirty="0"/>
          </a:p>
        </p:txBody>
      </p:sp>
      <p:sp>
        <p:nvSpPr>
          <p:cNvPr id="25" name="Shape 21"/>
          <p:cNvSpPr/>
          <p:nvPr/>
        </p:nvSpPr>
        <p:spPr>
          <a:xfrm>
            <a:off x="5394960" y="4325112"/>
            <a:ext cx="146304" cy="146304"/>
          </a:xfrm>
          <a:prstGeom prst="ellipse">
            <a:avLst/>
          </a:prstGeom>
          <a:solidFill>
            <a:srgbClr val="FFD23F"/>
          </a:solidFill>
          <a:ln/>
        </p:spPr>
      </p:sp>
      <p:sp>
        <p:nvSpPr>
          <p:cNvPr id="26" name="Text 22"/>
          <p:cNvSpPr/>
          <p:nvPr/>
        </p:nvSpPr>
        <p:spPr>
          <a:xfrm>
            <a:off x="5669280" y="4242816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en-US" sz="1400" dirty="0"/>
          </a:p>
        </p:txBody>
      </p:sp>
      <p:sp>
        <p:nvSpPr>
          <p:cNvPr id="27" name="Text 23"/>
          <p:cNvSpPr/>
          <p:nvPr/>
        </p:nvSpPr>
        <p:spPr>
          <a:xfrm>
            <a:off x="7406640" y="4242816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2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1400" dirty="0"/>
          </a:p>
        </p:txBody>
      </p:sp>
      <p:sp>
        <p:nvSpPr>
          <p:cNvPr id="28" name="Text 24"/>
          <p:cNvSpPr/>
          <p:nvPr/>
        </p:nvSpPr>
        <p:spPr>
          <a:xfrm>
            <a:off x="8229600" y="4242816"/>
            <a:ext cx="339516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Distribution, integrations, and community.</a:t>
            </a:r>
            <a:endParaRPr lang="en-US" sz="1150" dirty="0"/>
          </a:p>
        </p:txBody>
      </p:sp>
      <p:sp>
        <p:nvSpPr>
          <p:cNvPr id="29" name="Shape 25"/>
          <p:cNvSpPr/>
          <p:nvPr/>
        </p:nvSpPr>
        <p:spPr>
          <a:xfrm>
            <a:off x="5394960" y="4956048"/>
            <a:ext cx="6229807" cy="1005840"/>
          </a:xfrm>
          <a:prstGeom prst="roundRect">
            <a:avLst>
              <a:gd name="adj" fmla="val 11818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30" name="Text 26"/>
          <p:cNvSpPr/>
          <p:nvPr/>
        </p:nvSpPr>
        <p:spPr>
          <a:xfrm>
            <a:off x="5687568" y="5138928"/>
            <a:ext cx="5681167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 target:  </a:t>
            </a:r>
            <a:pPr indent="0" marL="0">
              <a:buNone/>
            </a:pPr>
            <a:r>
              <a:rPr lang="en-US" sz="1500" b="1" dirty="0">
                <a:solidFill>
                  <a:srgbClr val="FFD2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TBD ]</a:t>
            </a:r>
            <a:endParaRPr lang="en-US" sz="1500" dirty="0"/>
          </a:p>
        </p:txBody>
      </p:sp>
      <p:sp>
        <p:nvSpPr>
          <p:cNvPr id="31" name="Text 27"/>
          <p:cNvSpPr/>
          <p:nvPr/>
        </p:nvSpPr>
        <p:spPr>
          <a:xfrm>
            <a:off x="5687568" y="5522976"/>
            <a:ext cx="5681167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Presale live at  </a:t>
            </a:r>
            <a:pPr indent="0" marL="0">
              <a:buNone/>
            </a:pPr>
            <a:r>
              <a:rPr lang="en-US" sz="130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verdant-peach.vercel.app/presale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ti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208" y="1051560"/>
            <a:ext cx="1097280" cy="1097280"/>
          </a:xfrm>
          <a:prstGeom prst="rect">
            <a:avLst/>
          </a:prstGeom>
          <a:effectLst>
            <a:outerShdw sx="100000" sy="100000" kx="0" ky="0" algn="bl" rotWithShape="0" blurRad="279400" dist="50800" dir="5400000">
              <a:srgbClr val="00C805">
                <a:alpha val="50000"/>
              </a:srgbClr>
            </a:outerShdw>
          </a:effectLst>
        </p:spPr>
      </p:pic>
      <p:sp>
        <p:nvSpPr>
          <p:cNvPr id="3" name="Text 0"/>
          <p:cNvSpPr/>
          <p:nvPr/>
        </p:nvSpPr>
        <p:spPr>
          <a:xfrm>
            <a:off x="0" y="2286000"/>
            <a:ext cx="121916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pPr algn="ctr" indent="0" marL="0"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erdant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2999232"/>
            <a:ext cx="112772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anything.</a:t>
            </a:r>
            <a:endParaRPr lang="en-US" sz="4400" dirty="0"/>
          </a:p>
        </p:txBody>
      </p:sp>
      <p:sp>
        <p:nvSpPr>
          <p:cNvPr id="5" name="Shape 2"/>
          <p:cNvSpPr/>
          <p:nvPr/>
        </p:nvSpPr>
        <p:spPr>
          <a:xfrm>
            <a:off x="3489808" y="4160520"/>
            <a:ext cx="5212080" cy="566928"/>
          </a:xfrm>
          <a:prstGeom prst="roundRect">
            <a:avLst>
              <a:gd name="adj" fmla="val 50000"/>
            </a:avLst>
          </a:prstGeom>
          <a:solidFill>
            <a:srgbClr val="00C805">
              <a:alpha val="14000"/>
            </a:srgbClr>
          </a:solidFill>
          <a:ln w="15875">
            <a:solidFill>
              <a:srgbClr val="00C805">
                <a:alpha val="60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489808" y="4160520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4DFB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verdant-peach.vercel.app/presale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0" y="507492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Presale live</a:t>
            </a:r>
            <a:pPr algn="ctr" indent="0" marL="0">
              <a:buNone/>
            </a:pPr>
            <a:r>
              <a:rPr lang="en-US" sz="14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·     </a:t>
            </a:r>
            <a:pPr algn="ctr" indent="0" marL="0">
              <a:buNone/>
            </a:pPr>
            <a:r>
              <a:rPr lang="en-US" sz="14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contact / @handle — TBD ]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470355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47035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between strangers is rented — expensively.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deal between strangers needs trust. Today that trust is fragmented, custodial, and one-size-fits-all.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66928" y="2377440"/>
            <a:ext cx="3246120" cy="3566160"/>
          </a:xfrm>
          <a:prstGeom prst="roundRect">
            <a:avLst>
              <a:gd name="adj" fmla="val 3662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859536" y="2688336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22960" y="2926080"/>
            <a:ext cx="2788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00C8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</a:t>
            </a:r>
            <a:endParaRPr lang="en-US" sz="6600" dirty="0"/>
          </a:p>
        </p:txBody>
      </p:sp>
      <p:sp>
        <p:nvSpPr>
          <p:cNvPr id="13" name="Text 10"/>
          <p:cNvSpPr/>
          <p:nvPr/>
        </p:nvSpPr>
        <p:spPr>
          <a:xfrm>
            <a:off x="859536" y="4160520"/>
            <a:ext cx="2697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Fiverr's cut on a freelance deal — charged whether the work is good or not.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859536" y="5047488"/>
            <a:ext cx="2660904" cy="0"/>
          </a:xfrm>
          <a:prstGeom prst="line">
            <a:avLst/>
          </a:prstGeom>
          <a:noFill/>
          <a:ln w="12700">
            <a:solidFill>
              <a:srgbClr val="2E3D3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9536" y="5166360"/>
            <a:ext cx="2697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Escrow agents stay slow, manual, and custodial — they hold your money to release it.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4105656" y="2377440"/>
            <a:ext cx="3622396" cy="1645920"/>
          </a:xfrm>
          <a:prstGeom prst="roundRect">
            <a:avLst>
              <a:gd name="adj" fmla="val 7222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4379976" y="2651760"/>
            <a:ext cx="566928" cy="56692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8" name="Image 1" descr="icon-puzz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716" y="2810500"/>
            <a:ext cx="249448" cy="249448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5093208" y="2670048"/>
            <a:ext cx="24336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Fragmented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4379976" y="3310128"/>
            <a:ext cx="3073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different siloed product for every use case.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8002372" y="2377440"/>
            <a:ext cx="3622396" cy="1645920"/>
          </a:xfrm>
          <a:prstGeom prst="roundRect">
            <a:avLst>
              <a:gd name="adj" fmla="val 7222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2" name="Shape 18"/>
          <p:cNvSpPr/>
          <p:nvPr/>
        </p:nvSpPr>
        <p:spPr>
          <a:xfrm>
            <a:off x="8276692" y="2651760"/>
            <a:ext cx="566928" cy="56692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3" name="Image 2" descr="icon-lo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431" y="2810500"/>
            <a:ext cx="249448" cy="249448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8989924" y="2670048"/>
            <a:ext cx="24336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Custodial</a:t>
            </a:r>
            <a:endParaRPr lang="en-US" sz="1500" dirty="0"/>
          </a:p>
        </p:txBody>
      </p:sp>
      <p:sp>
        <p:nvSpPr>
          <p:cNvPr id="25" name="Text 20"/>
          <p:cNvSpPr/>
          <p:nvPr/>
        </p:nvSpPr>
        <p:spPr>
          <a:xfrm>
            <a:off x="8276692" y="3310128"/>
            <a:ext cx="3073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middleman holds your money to release it.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4105656" y="4297680"/>
            <a:ext cx="3622396" cy="1645920"/>
          </a:xfrm>
          <a:prstGeom prst="roundRect">
            <a:avLst>
              <a:gd name="adj" fmla="val 7222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7" name="Shape 22"/>
          <p:cNvSpPr/>
          <p:nvPr/>
        </p:nvSpPr>
        <p:spPr>
          <a:xfrm>
            <a:off x="4379976" y="4572000"/>
            <a:ext cx="566928" cy="56692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8" name="Image 3" descr="icon-clo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8716" y="4730740"/>
            <a:ext cx="249448" cy="249448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5093208" y="4590288"/>
            <a:ext cx="24336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&amp; manual</a:t>
            </a:r>
            <a:endParaRPr lang="en-US" sz="1500" dirty="0"/>
          </a:p>
        </p:txBody>
      </p:sp>
      <p:sp>
        <p:nvSpPr>
          <p:cNvPr id="30" name="Text 24"/>
          <p:cNvSpPr/>
          <p:nvPr/>
        </p:nvSpPr>
        <p:spPr>
          <a:xfrm>
            <a:off x="4379976" y="5230368"/>
            <a:ext cx="3073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Escrow agents settle by hand, on their timeline.</a:t>
            </a:r>
            <a:endParaRPr lang="en-US" sz="1200" dirty="0"/>
          </a:p>
        </p:txBody>
      </p:sp>
      <p:sp>
        <p:nvSpPr>
          <p:cNvPr id="31" name="Shape 25"/>
          <p:cNvSpPr/>
          <p:nvPr/>
        </p:nvSpPr>
        <p:spPr>
          <a:xfrm>
            <a:off x="8002372" y="4297680"/>
            <a:ext cx="3622396" cy="1645920"/>
          </a:xfrm>
          <a:prstGeom prst="roundRect">
            <a:avLst>
              <a:gd name="adj" fmla="val 7222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32" name="Shape 26"/>
          <p:cNvSpPr/>
          <p:nvPr/>
        </p:nvSpPr>
        <p:spPr>
          <a:xfrm>
            <a:off x="8276692" y="4572000"/>
            <a:ext cx="566928" cy="56692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33" name="Image 4" descr="icon-sliders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5431" y="4730740"/>
            <a:ext cx="249448" cy="249448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8989924" y="4590288"/>
            <a:ext cx="24336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One-size-fits-all</a:t>
            </a:r>
            <a:endParaRPr lang="en-US" sz="1500" dirty="0"/>
          </a:p>
        </p:txBody>
      </p:sp>
      <p:sp>
        <p:nvSpPr>
          <p:cNvPr id="35" name="Text 28"/>
          <p:cNvSpPr/>
          <p:nvPr/>
        </p:nvSpPr>
        <p:spPr>
          <a:xfrm>
            <a:off x="8276692" y="5230368"/>
            <a:ext cx="3073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neutral, programmable layer for trades, wagers, or agreements.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569110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56911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SOLUTION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programmable escrow primitive.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 lock in a non-custodial vault and release when a configurable set of on-chain conditions is met.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66928" y="2395728"/>
            <a:ext cx="3381146" cy="1536192"/>
          </a:xfrm>
          <a:prstGeom prst="roundRect">
            <a:avLst>
              <a:gd name="adj" fmla="val 7738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41248" y="2688336"/>
            <a:ext cx="548640" cy="548640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2" name="Image 1" descr="icon-vaul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67" y="2841955"/>
            <a:ext cx="241402" cy="24140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527048" y="2706624"/>
            <a:ext cx="228386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859536" y="3310128"/>
            <a:ext cx="28325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Funds enter a non-custodial vault — custody never leaves the user.</a:t>
            </a:r>
            <a:endParaRPr lang="en-US" sz="1200" dirty="0"/>
          </a:p>
        </p:txBody>
      </p:sp>
      <p:pic>
        <p:nvPicPr>
          <p:cNvPr id="15" name="Image 2" descr="icon-arro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226" y="3008376"/>
            <a:ext cx="310896" cy="310896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4405274" y="2395728"/>
            <a:ext cx="3381146" cy="1536192"/>
          </a:xfrm>
          <a:prstGeom prst="roundRect">
            <a:avLst>
              <a:gd name="adj" fmla="val 7738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4679594" y="2688336"/>
            <a:ext cx="548640" cy="548640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8" name="Image 3" descr="icon-sliders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3214" y="2841955"/>
            <a:ext cx="241402" cy="24140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65394" y="2706624"/>
            <a:ext cx="228386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Compose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4697882" y="3310128"/>
            <a:ext cx="28325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Wire conditions together with ALL / ANY logic.</a:t>
            </a:r>
            <a:endParaRPr lang="en-US" sz="1200" dirty="0"/>
          </a:p>
        </p:txBody>
      </p:sp>
      <p:pic>
        <p:nvPicPr>
          <p:cNvPr id="21" name="Image 4" descr="icon-arro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9573" y="3008376"/>
            <a:ext cx="310896" cy="310896"/>
          </a:xfrm>
          <a:prstGeom prst="rect">
            <a:avLst/>
          </a:prstGeom>
        </p:spPr>
      </p:pic>
      <p:sp>
        <p:nvSpPr>
          <p:cNvPr id="22" name="Shape 15"/>
          <p:cNvSpPr/>
          <p:nvPr/>
        </p:nvSpPr>
        <p:spPr>
          <a:xfrm>
            <a:off x="8243621" y="2395728"/>
            <a:ext cx="3381146" cy="1536192"/>
          </a:xfrm>
          <a:prstGeom prst="roundRect">
            <a:avLst>
              <a:gd name="adj" fmla="val 7738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3" name="Shape 16"/>
          <p:cNvSpPr/>
          <p:nvPr/>
        </p:nvSpPr>
        <p:spPr>
          <a:xfrm>
            <a:off x="8517941" y="2688336"/>
            <a:ext cx="548640" cy="548640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4" name="Image 5" descr="icon-bolt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1560" y="2841955"/>
            <a:ext cx="241402" cy="241402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9203741" y="2706624"/>
            <a:ext cx="228386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Settle</a:t>
            </a:r>
            <a:endParaRPr lang="en-US" sz="1700" dirty="0"/>
          </a:p>
        </p:txBody>
      </p:sp>
      <p:sp>
        <p:nvSpPr>
          <p:cNvPr id="26" name="Text 18"/>
          <p:cNvSpPr/>
          <p:nvPr/>
        </p:nvSpPr>
        <p:spPr>
          <a:xfrm>
            <a:off x="8536229" y="3310128"/>
            <a:ext cx="28325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Release, refund, or dispute — self-executing on-chain.</a:t>
            </a:r>
            <a:endParaRPr lang="en-US" sz="1200" dirty="0"/>
          </a:p>
        </p:txBody>
      </p:sp>
      <p:sp>
        <p:nvSpPr>
          <p:cNvPr id="27" name="Shape 19"/>
          <p:cNvSpPr/>
          <p:nvPr/>
        </p:nvSpPr>
        <p:spPr>
          <a:xfrm>
            <a:off x="566928" y="4224528"/>
            <a:ext cx="11057839" cy="1783080"/>
          </a:xfrm>
          <a:prstGeom prst="roundRect">
            <a:avLst>
              <a:gd name="adj" fmla="val 666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8" name="Text 20"/>
          <p:cNvSpPr/>
          <p:nvPr/>
        </p:nvSpPr>
        <p:spPr>
          <a:xfrm>
            <a:off x="877824" y="4425696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Composable conditions</a:t>
            </a:r>
            <a:endParaRPr lang="en-US" sz="1500" dirty="0"/>
          </a:p>
        </p:txBody>
      </p:sp>
      <p:sp>
        <p:nvSpPr>
          <p:cNvPr id="29" name="Shape 21"/>
          <p:cNvSpPr/>
          <p:nvPr/>
        </p:nvSpPr>
        <p:spPr>
          <a:xfrm>
            <a:off x="9896551" y="4443984"/>
            <a:ext cx="1417320" cy="365760"/>
          </a:xfrm>
          <a:prstGeom prst="roundRect">
            <a:avLst>
              <a:gd name="adj" fmla="val 50000"/>
            </a:avLst>
          </a:prstGeom>
          <a:solidFill>
            <a:srgbClr val="00C805">
              <a:alpha val="16000"/>
            </a:srgbClr>
          </a:solidFill>
          <a:ln w="12700">
            <a:solidFill>
              <a:srgbClr val="00C805">
                <a:alpha val="50000"/>
              </a:srgbClr>
            </a:solidFill>
            <a:prstDash val="solid"/>
          </a:ln>
        </p:spPr>
      </p:sp>
      <p:sp>
        <p:nvSpPr>
          <p:cNvPr id="30" name="Text 22"/>
          <p:cNvSpPr/>
          <p:nvPr/>
        </p:nvSpPr>
        <p:spPr>
          <a:xfrm>
            <a:off x="9896551" y="4443984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DFB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/ ANY logic</a:t>
            </a:r>
            <a:endParaRPr lang="en-US" sz="1100" dirty="0"/>
          </a:p>
        </p:txBody>
      </p:sp>
      <p:sp>
        <p:nvSpPr>
          <p:cNvPr id="31" name="Shape 23"/>
          <p:cNvSpPr/>
          <p:nvPr/>
        </p:nvSpPr>
        <p:spPr>
          <a:xfrm>
            <a:off x="877824" y="4937760"/>
            <a:ext cx="2458136" cy="402336"/>
          </a:xfrm>
          <a:prstGeom prst="roundRect">
            <a:avLst>
              <a:gd name="adj" fmla="val 2272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32" name="Shape 24"/>
          <p:cNvSpPr/>
          <p:nvPr/>
        </p:nvSpPr>
        <p:spPr>
          <a:xfrm>
            <a:off x="1024128" y="5106924"/>
            <a:ext cx="64008" cy="6400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33" name="Text 25"/>
          <p:cNvSpPr/>
          <p:nvPr/>
        </p:nvSpPr>
        <p:spPr>
          <a:xfrm>
            <a:off x="1152144" y="4937760"/>
            <a:ext cx="212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Mutual release</a:t>
            </a:r>
            <a:endParaRPr lang="en-US" sz="1150" dirty="0"/>
          </a:p>
        </p:txBody>
      </p:sp>
      <p:sp>
        <p:nvSpPr>
          <p:cNvPr id="34" name="Shape 26"/>
          <p:cNvSpPr/>
          <p:nvPr/>
        </p:nvSpPr>
        <p:spPr>
          <a:xfrm>
            <a:off x="3537128" y="4937760"/>
            <a:ext cx="2458136" cy="402336"/>
          </a:xfrm>
          <a:prstGeom prst="roundRect">
            <a:avLst>
              <a:gd name="adj" fmla="val 2272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3683432" y="5106924"/>
            <a:ext cx="64008" cy="6400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36" name="Text 28"/>
          <p:cNvSpPr/>
          <p:nvPr/>
        </p:nvSpPr>
        <p:spPr>
          <a:xfrm>
            <a:off x="3811448" y="4937760"/>
            <a:ext cx="212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Timelock</a:t>
            </a:r>
            <a:endParaRPr lang="en-US" sz="1150" dirty="0"/>
          </a:p>
        </p:txBody>
      </p:sp>
      <p:sp>
        <p:nvSpPr>
          <p:cNvPr id="37" name="Shape 29"/>
          <p:cNvSpPr/>
          <p:nvPr/>
        </p:nvSpPr>
        <p:spPr>
          <a:xfrm>
            <a:off x="6196432" y="4937760"/>
            <a:ext cx="2458136" cy="402336"/>
          </a:xfrm>
          <a:prstGeom prst="roundRect">
            <a:avLst>
              <a:gd name="adj" fmla="val 2272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38" name="Shape 30"/>
          <p:cNvSpPr/>
          <p:nvPr/>
        </p:nvSpPr>
        <p:spPr>
          <a:xfrm>
            <a:off x="6342736" y="5106924"/>
            <a:ext cx="64008" cy="6400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39" name="Text 31"/>
          <p:cNvSpPr/>
          <p:nvPr/>
        </p:nvSpPr>
        <p:spPr>
          <a:xfrm>
            <a:off x="6470752" y="4937760"/>
            <a:ext cx="212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Deadline</a:t>
            </a:r>
            <a:endParaRPr lang="en-US" sz="1150" dirty="0"/>
          </a:p>
        </p:txBody>
      </p:sp>
      <p:sp>
        <p:nvSpPr>
          <p:cNvPr id="40" name="Shape 32"/>
          <p:cNvSpPr/>
          <p:nvPr/>
        </p:nvSpPr>
        <p:spPr>
          <a:xfrm>
            <a:off x="8855735" y="4937760"/>
            <a:ext cx="2458136" cy="402336"/>
          </a:xfrm>
          <a:prstGeom prst="roundRect">
            <a:avLst>
              <a:gd name="adj" fmla="val 2272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41" name="Shape 33"/>
          <p:cNvSpPr/>
          <p:nvPr/>
        </p:nvSpPr>
        <p:spPr>
          <a:xfrm>
            <a:off x="9002039" y="5106924"/>
            <a:ext cx="64008" cy="6400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42" name="Text 34"/>
          <p:cNvSpPr/>
          <p:nvPr/>
        </p:nvSpPr>
        <p:spPr>
          <a:xfrm>
            <a:off x="9130055" y="4937760"/>
            <a:ext cx="212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Arbiter</a:t>
            </a:r>
            <a:endParaRPr lang="en-US" sz="1150" dirty="0"/>
          </a:p>
        </p:txBody>
      </p:sp>
      <p:sp>
        <p:nvSpPr>
          <p:cNvPr id="43" name="Shape 35"/>
          <p:cNvSpPr/>
          <p:nvPr/>
        </p:nvSpPr>
        <p:spPr>
          <a:xfrm>
            <a:off x="877824" y="5431536"/>
            <a:ext cx="2458136" cy="402336"/>
          </a:xfrm>
          <a:prstGeom prst="roundRect">
            <a:avLst>
              <a:gd name="adj" fmla="val 2272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44" name="Shape 36"/>
          <p:cNvSpPr/>
          <p:nvPr/>
        </p:nvSpPr>
        <p:spPr>
          <a:xfrm>
            <a:off x="1024128" y="5600700"/>
            <a:ext cx="64008" cy="6400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45" name="Text 37"/>
          <p:cNvSpPr/>
          <p:nvPr/>
        </p:nvSpPr>
        <p:spPr>
          <a:xfrm>
            <a:off x="1152144" y="5431536"/>
            <a:ext cx="212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M-of-N multisig</a:t>
            </a:r>
            <a:endParaRPr lang="en-US" sz="1150" dirty="0"/>
          </a:p>
        </p:txBody>
      </p:sp>
      <p:sp>
        <p:nvSpPr>
          <p:cNvPr id="46" name="Shape 38"/>
          <p:cNvSpPr/>
          <p:nvPr/>
        </p:nvSpPr>
        <p:spPr>
          <a:xfrm>
            <a:off x="3537128" y="5431536"/>
            <a:ext cx="2458136" cy="402336"/>
          </a:xfrm>
          <a:prstGeom prst="roundRect">
            <a:avLst>
              <a:gd name="adj" fmla="val 2272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47" name="Shape 39"/>
          <p:cNvSpPr/>
          <p:nvPr/>
        </p:nvSpPr>
        <p:spPr>
          <a:xfrm>
            <a:off x="3683432" y="5600700"/>
            <a:ext cx="64008" cy="6400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48" name="Text 40"/>
          <p:cNvSpPr/>
          <p:nvPr/>
        </p:nvSpPr>
        <p:spPr>
          <a:xfrm>
            <a:off x="3811448" y="5431536"/>
            <a:ext cx="212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Oracle attestation</a:t>
            </a:r>
            <a:endParaRPr lang="en-US" sz="1150" dirty="0"/>
          </a:p>
        </p:txBody>
      </p:sp>
      <p:sp>
        <p:nvSpPr>
          <p:cNvPr id="49" name="Shape 41"/>
          <p:cNvSpPr/>
          <p:nvPr/>
        </p:nvSpPr>
        <p:spPr>
          <a:xfrm>
            <a:off x="6196432" y="5431536"/>
            <a:ext cx="2458136" cy="402336"/>
          </a:xfrm>
          <a:prstGeom prst="roundRect">
            <a:avLst>
              <a:gd name="adj" fmla="val 2272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50" name="Shape 42"/>
          <p:cNvSpPr/>
          <p:nvPr/>
        </p:nvSpPr>
        <p:spPr>
          <a:xfrm>
            <a:off x="6342736" y="5600700"/>
            <a:ext cx="64008" cy="6400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51" name="Text 43"/>
          <p:cNvSpPr/>
          <p:nvPr/>
        </p:nvSpPr>
        <p:spPr>
          <a:xfrm>
            <a:off x="6470752" y="5431536"/>
            <a:ext cx="212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Price feed</a:t>
            </a:r>
            <a:endParaRPr lang="en-US" sz="1150" dirty="0"/>
          </a:p>
        </p:txBody>
      </p:sp>
      <p:sp>
        <p:nvSpPr>
          <p:cNvPr id="52" name="Shape 44"/>
          <p:cNvSpPr/>
          <p:nvPr/>
        </p:nvSpPr>
        <p:spPr>
          <a:xfrm>
            <a:off x="8855735" y="5431536"/>
            <a:ext cx="2458136" cy="402336"/>
          </a:xfrm>
          <a:prstGeom prst="roundRect">
            <a:avLst>
              <a:gd name="adj" fmla="val 2272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53" name="Shape 45"/>
          <p:cNvSpPr/>
          <p:nvPr/>
        </p:nvSpPr>
        <p:spPr>
          <a:xfrm>
            <a:off x="9002039" y="5600700"/>
            <a:ext cx="64008" cy="6400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54" name="Text 46"/>
          <p:cNvSpPr/>
          <p:nvPr/>
        </p:nvSpPr>
        <p:spPr>
          <a:xfrm>
            <a:off x="9130055" y="5431536"/>
            <a:ext cx="212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Milestones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766621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76662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LINEUP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products. One primitive.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Templates are presets over the same vault. Drop to custom and wire any condition yourself.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66928" y="2395728"/>
            <a:ext cx="2572436" cy="3419856"/>
          </a:xfrm>
          <a:prstGeom prst="roundRect">
            <a:avLst>
              <a:gd name="adj" fmla="val 4621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77824" y="2724912"/>
            <a:ext cx="713232" cy="713232"/>
          </a:xfrm>
          <a:prstGeom prst="ellipse">
            <a:avLst/>
          </a:prstGeom>
          <a:solidFill>
            <a:srgbClr val="00C805">
              <a:alpha val="18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2" name="Image 1" descr="icon-dic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529" y="2924617"/>
            <a:ext cx="313822" cy="31382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77824" y="3602736"/>
            <a:ext cx="19506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Wager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877824" y="4023360"/>
            <a:ext cx="19872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 it. Winner takes the pot.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786384" y="5102352"/>
            <a:ext cx="2133524" cy="512064"/>
          </a:xfrm>
          <a:prstGeom prst="roundRect">
            <a:avLst>
              <a:gd name="adj" fmla="val 16071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77824" y="5102352"/>
            <a:ext cx="19506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Oracle OR Deadline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3395396" y="2395728"/>
            <a:ext cx="2572436" cy="3419856"/>
          </a:xfrm>
          <a:prstGeom prst="roundRect">
            <a:avLst>
              <a:gd name="adj" fmla="val 4621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3706292" y="2724912"/>
            <a:ext cx="713232" cy="713232"/>
          </a:xfrm>
          <a:prstGeom prst="ellipse">
            <a:avLst/>
          </a:prstGeom>
          <a:solidFill>
            <a:srgbClr val="00C805">
              <a:alpha val="18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9" name="Image 2" descr="icon-wrench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997" y="2924617"/>
            <a:ext cx="313822" cy="313822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3706292" y="3602736"/>
            <a:ext cx="19506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/ Gig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3706292" y="4023360"/>
            <a:ext cx="19872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Fiverr-style milestone escrow — pay as work lands.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3614852" y="5102352"/>
            <a:ext cx="2133524" cy="512064"/>
          </a:xfrm>
          <a:prstGeom prst="roundRect">
            <a:avLst>
              <a:gd name="adj" fmla="val 16071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3706292" y="5102352"/>
            <a:ext cx="19506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 + Deadline + Arbiter</a:t>
            </a:r>
            <a:endParaRPr lang="en-US" sz="1050" dirty="0"/>
          </a:p>
        </p:txBody>
      </p:sp>
      <p:sp>
        <p:nvSpPr>
          <p:cNvPr id="24" name="Shape 19"/>
          <p:cNvSpPr/>
          <p:nvPr/>
        </p:nvSpPr>
        <p:spPr>
          <a:xfrm>
            <a:off x="6223864" y="2395728"/>
            <a:ext cx="2572436" cy="3419856"/>
          </a:xfrm>
          <a:prstGeom prst="roundRect">
            <a:avLst>
              <a:gd name="adj" fmla="val 4621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6534760" y="2724912"/>
            <a:ext cx="713232" cy="713232"/>
          </a:xfrm>
          <a:prstGeom prst="ellipse">
            <a:avLst/>
          </a:prstGeom>
          <a:solidFill>
            <a:srgbClr val="00C805">
              <a:alpha val="18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6" name="Image 3" descr="icon-handshak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4465" y="2924617"/>
            <a:ext cx="313822" cy="313822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6534760" y="3602736"/>
            <a:ext cx="19506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P2P Trade</a:t>
            </a:r>
            <a:endParaRPr lang="en-US" sz="1700" dirty="0"/>
          </a:p>
        </p:txBody>
      </p:sp>
      <p:sp>
        <p:nvSpPr>
          <p:cNvPr id="28" name="Text 22"/>
          <p:cNvSpPr/>
          <p:nvPr/>
        </p:nvSpPr>
        <p:spPr>
          <a:xfrm>
            <a:off x="6534760" y="4023360"/>
            <a:ext cx="19872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Swap assets or goods with a safety net.</a:t>
            </a:r>
            <a:endParaRPr lang="en-US" sz="1250" dirty="0"/>
          </a:p>
        </p:txBody>
      </p:sp>
      <p:sp>
        <p:nvSpPr>
          <p:cNvPr id="29" name="Shape 23"/>
          <p:cNvSpPr/>
          <p:nvPr/>
        </p:nvSpPr>
        <p:spPr>
          <a:xfrm>
            <a:off x="6443320" y="5102352"/>
            <a:ext cx="2133524" cy="512064"/>
          </a:xfrm>
          <a:prstGeom prst="roundRect">
            <a:avLst>
              <a:gd name="adj" fmla="val 16071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6534760" y="5102352"/>
            <a:ext cx="19506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Mutual release + Deadline</a:t>
            </a:r>
            <a:endParaRPr lang="en-US" sz="1050" dirty="0"/>
          </a:p>
        </p:txBody>
      </p:sp>
      <p:sp>
        <p:nvSpPr>
          <p:cNvPr id="31" name="Shape 25"/>
          <p:cNvSpPr/>
          <p:nvPr/>
        </p:nvSpPr>
        <p:spPr>
          <a:xfrm>
            <a:off x="9052331" y="2395728"/>
            <a:ext cx="2572436" cy="3419856"/>
          </a:xfrm>
          <a:prstGeom prst="roundRect">
            <a:avLst>
              <a:gd name="adj" fmla="val 4621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32" name="Shape 26"/>
          <p:cNvSpPr/>
          <p:nvPr/>
        </p:nvSpPr>
        <p:spPr>
          <a:xfrm>
            <a:off x="9363227" y="2724912"/>
            <a:ext cx="713232" cy="713232"/>
          </a:xfrm>
          <a:prstGeom prst="ellipse">
            <a:avLst/>
          </a:prstGeom>
          <a:solidFill>
            <a:srgbClr val="00C805">
              <a:alpha val="18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33" name="Image 4" descr="icon-scroll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2932" y="2924617"/>
            <a:ext cx="313822" cy="313822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9363227" y="3602736"/>
            <a:ext cx="19506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Agreement</a:t>
            </a:r>
            <a:endParaRPr lang="en-US" sz="1700" dirty="0"/>
          </a:p>
        </p:txBody>
      </p:sp>
      <p:sp>
        <p:nvSpPr>
          <p:cNvPr id="35" name="Text 28"/>
          <p:cNvSpPr/>
          <p:nvPr/>
        </p:nvSpPr>
        <p:spPr>
          <a:xfrm>
            <a:off x="9363227" y="4023360"/>
            <a:ext cx="19872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money behind any promise.</a:t>
            </a:r>
            <a:endParaRPr lang="en-US" sz="1250" dirty="0"/>
          </a:p>
        </p:txBody>
      </p:sp>
      <p:sp>
        <p:nvSpPr>
          <p:cNvPr id="36" name="Shape 29"/>
          <p:cNvSpPr/>
          <p:nvPr/>
        </p:nvSpPr>
        <p:spPr>
          <a:xfrm>
            <a:off x="9271787" y="5102352"/>
            <a:ext cx="2133524" cy="512064"/>
          </a:xfrm>
          <a:prstGeom prst="roundRect">
            <a:avLst>
              <a:gd name="adj" fmla="val 16071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37" name="Text 30"/>
          <p:cNvSpPr/>
          <p:nvPr/>
        </p:nvSpPr>
        <p:spPr>
          <a:xfrm>
            <a:off x="9363227" y="5102352"/>
            <a:ext cx="19506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05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Mutual + Arbiter + Timelock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2062886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206288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BUILT, END TO END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whole stack is live today.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concept deck — a working product. A live demo and presale are already running.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66928" y="2487168"/>
            <a:ext cx="603504" cy="603504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1" name="Image 1" descr="icon-windo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09" y="2656149"/>
            <a:ext cx="265542" cy="26554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89888" y="2450592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app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1389888" y="2770632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wizard, dashboard, and escrow detail — build, fund, track, and settle.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66928" y="3566160"/>
            <a:ext cx="603504" cy="603504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5" name="Image 2" descr="icon-co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09" y="3735141"/>
            <a:ext cx="265542" cy="26554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89888" y="3529584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SDK + API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1389888" y="3849624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typed TypeScript SDK for integrators, plus a REST API and indexer.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566928" y="4645152"/>
            <a:ext cx="603504" cy="603504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9" name="Image 3" descr="icon-vial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909" y="4814133"/>
            <a:ext cx="265542" cy="26554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389888" y="4608576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~150 automated tests</a:t>
            </a:r>
            <a:endParaRPr lang="en-US" sz="1550" dirty="0"/>
          </a:p>
        </p:txBody>
      </p:sp>
      <p:sp>
        <p:nvSpPr>
          <p:cNvPr id="21" name="Text 15"/>
          <p:cNvSpPr/>
          <p:nvPr/>
        </p:nvSpPr>
        <p:spPr>
          <a:xfrm>
            <a:off x="1389888" y="4928616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Fully typed, contracts-to-web, mirroring on-chain structs 1:1.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6693408" y="2377440"/>
            <a:ext cx="4931359" cy="3566160"/>
          </a:xfrm>
          <a:prstGeom prst="roundRect">
            <a:avLst>
              <a:gd name="adj" fmla="val 3333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3" name="Text 17"/>
          <p:cNvSpPr/>
          <p:nvPr/>
        </p:nvSpPr>
        <p:spPr>
          <a:xfrm>
            <a:off x="6986016" y="2615184"/>
            <a:ext cx="4382719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spine, four layers</a:t>
            </a:r>
            <a:endParaRPr lang="en-US" sz="1450" dirty="0"/>
          </a:p>
        </p:txBody>
      </p:sp>
      <p:sp>
        <p:nvSpPr>
          <p:cNvPr id="24" name="Shape 18"/>
          <p:cNvSpPr/>
          <p:nvPr/>
        </p:nvSpPr>
        <p:spPr>
          <a:xfrm>
            <a:off x="6986016" y="3090672"/>
            <a:ext cx="4346143" cy="566928"/>
          </a:xfrm>
          <a:prstGeom prst="roundRect">
            <a:avLst>
              <a:gd name="adj" fmla="val 12903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6986016" y="3090672"/>
            <a:ext cx="82296" cy="566928"/>
          </a:xfrm>
          <a:prstGeom prst="roundRect">
            <a:avLst>
              <a:gd name="adj" fmla="val 44444"/>
            </a:avLst>
          </a:prstGeom>
          <a:solidFill>
            <a:srgbClr val="00C805"/>
          </a:solidFill>
          <a:ln/>
        </p:spPr>
      </p:sp>
      <p:sp>
        <p:nvSpPr>
          <p:cNvPr id="26" name="Text 20"/>
          <p:cNvSpPr/>
          <p:nvPr/>
        </p:nvSpPr>
        <p:spPr>
          <a:xfrm>
            <a:off x="7205472" y="3090672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dApp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9025128" y="3090672"/>
            <a:ext cx="219730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Next.js — build, fund, settle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6986016" y="3785616"/>
            <a:ext cx="4346143" cy="566928"/>
          </a:xfrm>
          <a:prstGeom prst="roundRect">
            <a:avLst>
              <a:gd name="adj" fmla="val 12903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6986016" y="3785616"/>
            <a:ext cx="82296" cy="566928"/>
          </a:xfrm>
          <a:prstGeom prst="roundRect">
            <a:avLst>
              <a:gd name="adj" fmla="val 44444"/>
            </a:avLst>
          </a:prstGeom>
          <a:solidFill>
            <a:srgbClr val="12EE68"/>
          </a:solidFill>
          <a:ln/>
        </p:spPr>
      </p:sp>
      <p:sp>
        <p:nvSpPr>
          <p:cNvPr id="30" name="Text 24"/>
          <p:cNvSpPr/>
          <p:nvPr/>
        </p:nvSpPr>
        <p:spPr>
          <a:xfrm>
            <a:off x="7205472" y="3785616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SDK + API</a:t>
            </a:r>
            <a:endParaRPr lang="en-US" sz="1250" dirty="0"/>
          </a:p>
        </p:txBody>
      </p:sp>
      <p:sp>
        <p:nvSpPr>
          <p:cNvPr id="31" name="Text 25"/>
          <p:cNvSpPr/>
          <p:nvPr/>
        </p:nvSpPr>
        <p:spPr>
          <a:xfrm>
            <a:off x="9025128" y="3785616"/>
            <a:ext cx="219730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Typed client · REST · indexer</a:t>
            </a:r>
            <a:endParaRPr lang="en-US" sz="1050" dirty="0"/>
          </a:p>
        </p:txBody>
      </p:sp>
      <p:sp>
        <p:nvSpPr>
          <p:cNvPr id="32" name="Shape 26"/>
          <p:cNvSpPr/>
          <p:nvPr/>
        </p:nvSpPr>
        <p:spPr>
          <a:xfrm>
            <a:off x="6986016" y="4480560"/>
            <a:ext cx="4346143" cy="566928"/>
          </a:xfrm>
          <a:prstGeom prst="roundRect">
            <a:avLst>
              <a:gd name="adj" fmla="val 12903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33" name="Shape 27"/>
          <p:cNvSpPr/>
          <p:nvPr/>
        </p:nvSpPr>
        <p:spPr>
          <a:xfrm>
            <a:off x="6986016" y="4480560"/>
            <a:ext cx="82296" cy="566928"/>
          </a:xfrm>
          <a:prstGeom prst="roundRect">
            <a:avLst>
              <a:gd name="adj" fmla="val 44444"/>
            </a:avLst>
          </a:prstGeom>
          <a:solidFill>
            <a:srgbClr val="4DFB92"/>
          </a:solidFill>
          <a:ln/>
        </p:spPr>
      </p:sp>
      <p:sp>
        <p:nvSpPr>
          <p:cNvPr id="34" name="Text 28"/>
          <p:cNvSpPr/>
          <p:nvPr/>
        </p:nvSpPr>
        <p:spPr>
          <a:xfrm>
            <a:off x="7205472" y="4480560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packages/shared</a:t>
            </a:r>
            <a:endParaRPr lang="en-US" sz="1250" dirty="0"/>
          </a:p>
        </p:txBody>
      </p:sp>
      <p:sp>
        <p:nvSpPr>
          <p:cNvPr id="35" name="Text 29"/>
          <p:cNvSpPr/>
          <p:nvPr/>
        </p:nvSpPr>
        <p:spPr>
          <a:xfrm>
            <a:off x="9025128" y="4480560"/>
            <a:ext cx="219730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of truth: types, fees, chains</a:t>
            </a:r>
            <a:endParaRPr lang="en-US" sz="1050" dirty="0"/>
          </a:p>
        </p:txBody>
      </p:sp>
      <p:sp>
        <p:nvSpPr>
          <p:cNvPr id="36" name="Shape 30"/>
          <p:cNvSpPr/>
          <p:nvPr/>
        </p:nvSpPr>
        <p:spPr>
          <a:xfrm>
            <a:off x="6986016" y="5175504"/>
            <a:ext cx="4346143" cy="566928"/>
          </a:xfrm>
          <a:prstGeom prst="roundRect">
            <a:avLst>
              <a:gd name="adj" fmla="val 12903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37" name="Shape 31"/>
          <p:cNvSpPr/>
          <p:nvPr/>
        </p:nvSpPr>
        <p:spPr>
          <a:xfrm>
            <a:off x="6986016" y="5175504"/>
            <a:ext cx="82296" cy="566928"/>
          </a:xfrm>
          <a:prstGeom prst="roundRect">
            <a:avLst>
              <a:gd name="adj" fmla="val 44444"/>
            </a:avLst>
          </a:prstGeom>
          <a:solidFill>
            <a:srgbClr val="4DFB92"/>
          </a:solidFill>
          <a:ln/>
        </p:spPr>
      </p:sp>
      <p:sp>
        <p:nvSpPr>
          <p:cNvPr id="38" name="Text 32"/>
          <p:cNvSpPr/>
          <p:nvPr/>
        </p:nvSpPr>
        <p:spPr>
          <a:xfrm>
            <a:off x="7205472" y="5175504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Contracts</a:t>
            </a:r>
            <a:endParaRPr lang="en-US" sz="1250" dirty="0"/>
          </a:p>
        </p:txBody>
      </p:sp>
      <p:sp>
        <p:nvSpPr>
          <p:cNvPr id="39" name="Text 33"/>
          <p:cNvSpPr/>
          <p:nvPr/>
        </p:nvSpPr>
        <p:spPr>
          <a:xfrm>
            <a:off x="9025128" y="5175504"/>
            <a:ext cx="219730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Foundry · Solidity · Arbitrum Orbit</a:t>
            </a:r>
            <a:endParaRPr lang="en-US" sz="1050" dirty="0"/>
          </a:p>
        </p:txBody>
      </p:sp>
      <p:sp>
        <p:nvSpPr>
          <p:cNvPr id="40" name="Shape 34"/>
          <p:cNvSpPr/>
          <p:nvPr/>
        </p:nvSpPr>
        <p:spPr>
          <a:xfrm>
            <a:off x="566928" y="5742432"/>
            <a:ext cx="3566160" cy="457200"/>
          </a:xfrm>
          <a:prstGeom prst="roundRect">
            <a:avLst>
              <a:gd name="adj" fmla="val 50000"/>
            </a:avLst>
          </a:prstGeom>
          <a:solidFill>
            <a:srgbClr val="00C805">
              <a:alpha val="14000"/>
            </a:srgbClr>
          </a:solidFill>
          <a:ln w="12700">
            <a:solidFill>
              <a:srgbClr val="00C805">
                <a:alpha val="55000"/>
              </a:srgbClr>
            </a:solidFill>
            <a:prstDash val="solid"/>
          </a:ln>
        </p:spPr>
      </p:sp>
      <p:sp>
        <p:nvSpPr>
          <p:cNvPr id="41" name="Shape 35"/>
          <p:cNvSpPr/>
          <p:nvPr/>
        </p:nvSpPr>
        <p:spPr>
          <a:xfrm>
            <a:off x="822960" y="5911596"/>
            <a:ext cx="118872" cy="118872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42" name="Text 36"/>
          <p:cNvSpPr/>
          <p:nvPr/>
        </p:nvSpPr>
        <p:spPr>
          <a:xfrm>
            <a:off x="1024128" y="574243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DFB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demo + presale running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667866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66786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MODEL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earn only when the deal works.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1% on successful release — nothing on create, nothing on refund. Split 50/50, hard-capped on-chain.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66928" y="2377440"/>
            <a:ext cx="5577840" cy="3200400"/>
          </a:xfrm>
          <a:prstGeom prst="roundRect">
            <a:avLst>
              <a:gd name="adj" fmla="val 3714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859536" y="2596896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Protocol take-rate vs. peers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59536" y="3163824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Fiverr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801368" y="3218688"/>
            <a:ext cx="3291840" cy="292608"/>
          </a:xfrm>
          <a:prstGeom prst="roundRect">
            <a:avLst>
              <a:gd name="adj" fmla="val 18750"/>
            </a:avLst>
          </a:prstGeom>
          <a:solidFill>
            <a:srgbClr val="14201A"/>
          </a:solidFill>
          <a:ln w="9525">
            <a:solidFill>
              <a:srgbClr val="2E3D34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1801368" y="3218688"/>
            <a:ext cx="3291840" cy="292608"/>
          </a:xfrm>
          <a:prstGeom prst="roundRect">
            <a:avLst>
              <a:gd name="adj" fmla="val 18750"/>
            </a:avLst>
          </a:prstGeom>
          <a:solidFill>
            <a:srgbClr val="FFD23F">
              <a:alpha val="55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5184648" y="3163824"/>
            <a:ext cx="1097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~20%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859536" y="3913632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Kleros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1801368" y="3968496"/>
            <a:ext cx="3291840" cy="292608"/>
          </a:xfrm>
          <a:prstGeom prst="roundRect">
            <a:avLst>
              <a:gd name="adj" fmla="val 18750"/>
            </a:avLst>
          </a:prstGeom>
          <a:solidFill>
            <a:srgbClr val="14201A"/>
          </a:solidFill>
          <a:ln w="9525">
            <a:solidFill>
              <a:srgbClr val="2E3D34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801368" y="3968496"/>
            <a:ext cx="822960" cy="292608"/>
          </a:xfrm>
          <a:prstGeom prst="roundRect">
            <a:avLst>
              <a:gd name="adj" fmla="val 18750"/>
            </a:avLst>
          </a:prstGeom>
          <a:solidFill>
            <a:srgbClr val="9FB0A5"/>
          </a:solidFill>
          <a:ln/>
        </p:spPr>
      </p:sp>
      <p:sp>
        <p:nvSpPr>
          <p:cNvPr id="19" name="Text 16"/>
          <p:cNvSpPr/>
          <p:nvPr/>
        </p:nvSpPr>
        <p:spPr>
          <a:xfrm>
            <a:off x="2715768" y="3913632"/>
            <a:ext cx="1097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~5%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859536" y="4663440"/>
            <a:ext cx="914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1801368" y="4718304"/>
            <a:ext cx="3291840" cy="292608"/>
          </a:xfrm>
          <a:prstGeom prst="roundRect">
            <a:avLst>
              <a:gd name="adj" fmla="val 18750"/>
            </a:avLst>
          </a:prstGeom>
          <a:solidFill>
            <a:srgbClr val="14201A"/>
          </a:solidFill>
          <a:ln w="9525">
            <a:solidFill>
              <a:srgbClr val="2E3D34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1801368" y="4718304"/>
            <a:ext cx="310896" cy="292608"/>
          </a:xfrm>
          <a:prstGeom prst="roundRect">
            <a:avLst>
              <a:gd name="adj" fmla="val 18750"/>
            </a:avLst>
          </a:prstGeom>
          <a:solidFill>
            <a:srgbClr val="00C805"/>
          </a:solidFill>
          <a:ln/>
          <a:effectLst>
            <a:outerShdw sx="100000" sy="100000" kx="0" ky="0" algn="bl" rotWithShape="0" blurRad="152400" dist="50800" dir="5400000">
              <a:srgbClr val="00C805">
                <a:alpha val="60000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2203704" y="4663440"/>
            <a:ext cx="1097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1%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859536" y="5065776"/>
            <a:ext cx="49926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1% base  ·  3% hard ceiling  ·  $500 per-deal cap — every parameter on-chain.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6601968" y="2377440"/>
            <a:ext cx="50227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ways it earns</a:t>
            </a:r>
            <a:endParaRPr lang="en-US" sz="1300" dirty="0"/>
          </a:p>
        </p:txBody>
      </p:sp>
      <p:sp>
        <p:nvSpPr>
          <p:cNvPr id="26" name="Shape 23"/>
          <p:cNvSpPr/>
          <p:nvPr/>
        </p:nvSpPr>
        <p:spPr>
          <a:xfrm>
            <a:off x="6601968" y="2743200"/>
            <a:ext cx="512064" cy="512064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7" name="Image 1" descr="icon-gave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346" y="2886578"/>
            <a:ext cx="225308" cy="225308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7333488" y="2706624"/>
            <a:ext cx="429127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Arbitration fee</a:t>
            </a:r>
            <a:endParaRPr lang="en-US" sz="1350" dirty="0"/>
          </a:p>
        </p:txBody>
      </p:sp>
      <p:sp>
        <p:nvSpPr>
          <p:cNvPr id="29" name="Text 25"/>
          <p:cNvSpPr/>
          <p:nvPr/>
        </p:nvSpPr>
        <p:spPr>
          <a:xfrm>
            <a:off x="7333488" y="3026664"/>
            <a:ext cx="42912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20% protocol cut — refunded to the winner.</a:t>
            </a:r>
            <a:endParaRPr lang="en-US" sz="1150" dirty="0"/>
          </a:p>
        </p:txBody>
      </p:sp>
      <p:sp>
        <p:nvSpPr>
          <p:cNvPr id="30" name="Shape 26"/>
          <p:cNvSpPr/>
          <p:nvPr/>
        </p:nvSpPr>
        <p:spPr>
          <a:xfrm>
            <a:off x="6601968" y="3529584"/>
            <a:ext cx="512064" cy="512064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31" name="Image 2" descr="icon-coin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346" y="3672962"/>
            <a:ext cx="225308" cy="225308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7333488" y="3493008"/>
            <a:ext cx="429127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Idle-funds yield</a:t>
            </a:r>
            <a:endParaRPr lang="en-US" sz="1350" dirty="0"/>
          </a:p>
        </p:txBody>
      </p:sp>
      <p:sp>
        <p:nvSpPr>
          <p:cNvPr id="33" name="Text 28"/>
          <p:cNvSpPr/>
          <p:nvPr/>
        </p:nvSpPr>
        <p:spPr>
          <a:xfrm>
            <a:off x="7333488" y="3813048"/>
            <a:ext cx="42912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Optional, principal-guaranteed; 50% of yield.</a:t>
            </a:r>
            <a:endParaRPr lang="en-US" sz="1150" dirty="0"/>
          </a:p>
        </p:txBody>
      </p:sp>
      <p:sp>
        <p:nvSpPr>
          <p:cNvPr id="34" name="Shape 29"/>
          <p:cNvSpPr/>
          <p:nvPr/>
        </p:nvSpPr>
        <p:spPr>
          <a:xfrm>
            <a:off x="6601968" y="4315968"/>
            <a:ext cx="512064" cy="512064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35" name="Image 3" descr="icon-layers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5346" y="4459346"/>
            <a:ext cx="225308" cy="225308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7333488" y="4279392"/>
            <a:ext cx="429127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White-label rails</a:t>
            </a:r>
            <a:endParaRPr lang="en-US" sz="1350" dirty="0"/>
          </a:p>
        </p:txBody>
      </p:sp>
      <p:sp>
        <p:nvSpPr>
          <p:cNvPr id="37" name="Text 31"/>
          <p:cNvSpPr/>
          <p:nvPr/>
        </p:nvSpPr>
        <p:spPr>
          <a:xfrm>
            <a:off x="7333488" y="4599432"/>
            <a:ext cx="42912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Builder fees for integrators (up to 2%).</a:t>
            </a:r>
            <a:endParaRPr lang="en-US" sz="1150" dirty="0"/>
          </a:p>
        </p:txBody>
      </p:sp>
      <p:sp>
        <p:nvSpPr>
          <p:cNvPr id="38" name="Shape 32"/>
          <p:cNvSpPr/>
          <p:nvPr/>
        </p:nvSpPr>
        <p:spPr>
          <a:xfrm>
            <a:off x="6601968" y="5102352"/>
            <a:ext cx="512064" cy="512064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39" name="Image 4" descr="icon-sliders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5346" y="5245730"/>
            <a:ext cx="225308" cy="225308"/>
          </a:xfrm>
          <a:prstGeom prst="rect">
            <a:avLst/>
          </a:prstGeom>
        </p:spPr>
      </p:pic>
      <p:sp>
        <p:nvSpPr>
          <p:cNvPr id="40" name="Text 33"/>
          <p:cNvSpPr/>
          <p:nvPr/>
        </p:nvSpPr>
        <p:spPr>
          <a:xfrm>
            <a:off x="7333488" y="5065776"/>
            <a:ext cx="4291279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&amp; subs</a:t>
            </a:r>
            <a:endParaRPr lang="en-US" sz="1350" dirty="0"/>
          </a:p>
        </p:txBody>
      </p:sp>
      <p:sp>
        <p:nvSpPr>
          <p:cNvPr id="41" name="Text 34"/>
          <p:cNvSpPr/>
          <p:nvPr/>
        </p:nvSpPr>
        <p:spPr>
          <a:xfrm>
            <a:off x="7333488" y="5385816"/>
            <a:ext cx="42912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Power-user and template upsells.</a:t>
            </a:r>
            <a:endParaRPr lang="en-US" sz="1150" dirty="0"/>
          </a:p>
        </p:txBody>
      </p:sp>
      <p:sp>
        <p:nvSpPr>
          <p:cNvPr id="42" name="Text 35"/>
          <p:cNvSpPr/>
          <p:nvPr/>
        </p:nvSpPr>
        <p:spPr>
          <a:xfrm>
            <a:off x="566928" y="5742432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win on price </a:t>
            </a:r>
            <a:pPr algn="ctr" indent="0" marL="0">
              <a:buNone/>
            </a:pPr>
            <a:r>
              <a:rPr lang="en-US" sz="160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</a:t>
            </a:r>
            <a:pPr algn="ctr" indent="0" marL="0">
              <a:buNone/>
            </a:pPr>
            <a:r>
              <a:rPr lang="en-US" sz="1600" b="1" dirty="0">
                <a:solidFill>
                  <a:srgbClr val="C7D3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trust.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075334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07533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Robinhood Chain just went live.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EVM L2 for tokenized real-world assets across 120+ countries. That economy needs an on-chain settlement layer.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66928" y="2468880"/>
            <a:ext cx="3442106" cy="2286000"/>
          </a:xfrm>
          <a:prstGeom prst="roundRect">
            <a:avLst>
              <a:gd name="adj" fmla="val 5200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77824" y="2779776"/>
            <a:ext cx="658368" cy="65836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2" name="Image 1" descr="icon-glob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167" y="2964119"/>
            <a:ext cx="289682" cy="28968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77824" y="3566160"/>
            <a:ext cx="285689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by default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877824" y="4133088"/>
            <a:ext cx="28568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Tokenized stocks and RWAs across 120+ countries on one EVM chain.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4374794" y="2468880"/>
            <a:ext cx="3442106" cy="2286000"/>
          </a:xfrm>
          <a:prstGeom prst="roundRect">
            <a:avLst>
              <a:gd name="adj" fmla="val 5200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685690" y="2779776"/>
            <a:ext cx="658368" cy="65836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7" name="Image 2" descr="icon-layer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033" y="2964119"/>
            <a:ext cx="289682" cy="28968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685690" y="3566160"/>
            <a:ext cx="285689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On-chain assets need on-chain deals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4685690" y="4133088"/>
            <a:ext cx="28568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Tokenized value needs programmable agreements — escrow is that settlement layer.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8182661" y="2468880"/>
            <a:ext cx="3442106" cy="2286000"/>
          </a:xfrm>
          <a:prstGeom prst="roundRect">
            <a:avLst>
              <a:gd name="adj" fmla="val 5200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8493557" y="2779776"/>
            <a:ext cx="658368" cy="65836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2" name="Image 3" descr="icon-shiel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7900" y="2964119"/>
            <a:ext cx="289682" cy="28968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493557" y="3566160"/>
            <a:ext cx="285689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55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model that sticks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8493557" y="4133088"/>
            <a:ext cx="28568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120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Non-custodial and programmable is what users and regulators will accept.</a:t>
            </a:r>
            <a:endParaRPr lang="en-US" sz="1200" dirty="0"/>
          </a:p>
        </p:txBody>
      </p:sp>
      <p:sp>
        <p:nvSpPr>
          <p:cNvPr id="25" name="Shape 19"/>
          <p:cNvSpPr/>
          <p:nvPr/>
        </p:nvSpPr>
        <p:spPr>
          <a:xfrm>
            <a:off x="658368" y="5166360"/>
            <a:ext cx="3045866" cy="512064"/>
          </a:xfrm>
          <a:prstGeom prst="roundRect">
            <a:avLst>
              <a:gd name="adj" fmla="val 1785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658368" y="5166360"/>
            <a:ext cx="304586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Chain live</a:t>
            </a:r>
            <a:endParaRPr lang="en-US" sz="1250" dirty="0"/>
          </a:p>
        </p:txBody>
      </p:sp>
      <p:pic>
        <p:nvPicPr>
          <p:cNvPr id="27" name="Image 4" descr="icon-arro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7386" y="5285232"/>
            <a:ext cx="274320" cy="274320"/>
          </a:xfrm>
          <a:prstGeom prst="rect">
            <a:avLst/>
          </a:prstGeom>
        </p:spPr>
      </p:pic>
      <p:sp>
        <p:nvSpPr>
          <p:cNvPr id="28" name="Shape 21"/>
          <p:cNvSpPr/>
          <p:nvPr/>
        </p:nvSpPr>
        <p:spPr>
          <a:xfrm>
            <a:off x="4344314" y="5166360"/>
            <a:ext cx="3045866" cy="512064"/>
          </a:xfrm>
          <a:prstGeom prst="roundRect">
            <a:avLst>
              <a:gd name="adj" fmla="val 1785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29" name="Text 22"/>
          <p:cNvSpPr/>
          <p:nvPr/>
        </p:nvSpPr>
        <p:spPr>
          <a:xfrm>
            <a:off x="4344314" y="5166360"/>
            <a:ext cx="304586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4DFB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RWAs tokenize</a:t>
            </a:r>
            <a:endParaRPr lang="en-US" sz="1250" dirty="0"/>
          </a:p>
        </p:txBody>
      </p:sp>
      <p:pic>
        <p:nvPicPr>
          <p:cNvPr id="30" name="Image 5" descr="icon-arrow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3333" y="5285232"/>
            <a:ext cx="274320" cy="274320"/>
          </a:xfrm>
          <a:prstGeom prst="rect">
            <a:avLst/>
          </a:prstGeom>
        </p:spPr>
      </p:pic>
      <p:sp>
        <p:nvSpPr>
          <p:cNvPr id="31" name="Shape 23"/>
          <p:cNvSpPr/>
          <p:nvPr/>
        </p:nvSpPr>
        <p:spPr>
          <a:xfrm>
            <a:off x="8030261" y="5166360"/>
            <a:ext cx="3503066" cy="512064"/>
          </a:xfrm>
          <a:prstGeom prst="roundRect">
            <a:avLst>
              <a:gd name="adj" fmla="val 17857"/>
            </a:avLst>
          </a:prstGeom>
          <a:solidFill>
            <a:srgbClr val="14201A"/>
          </a:solidFill>
          <a:ln w="12700">
            <a:solidFill>
              <a:srgbClr val="2E3D34"/>
            </a:solidFill>
            <a:prstDash val="solid"/>
          </a:ln>
        </p:spPr>
      </p:sp>
      <p:sp>
        <p:nvSpPr>
          <p:cNvPr id="32" name="Text 24"/>
          <p:cNvSpPr/>
          <p:nvPr/>
        </p:nvSpPr>
        <p:spPr>
          <a:xfrm>
            <a:off x="8030261" y="5166360"/>
            <a:ext cx="350306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0C8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Agreements settle on Verdant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964131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964131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&amp; TRUST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to be trusted with money.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66928" y="1664208"/>
            <a:ext cx="959479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5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Non-custodial by design — principal always returns to the rightful party.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566928" y="2377440"/>
            <a:ext cx="3794760" cy="3566160"/>
          </a:xfrm>
          <a:prstGeom prst="roundRect">
            <a:avLst>
              <a:gd name="adj" fmla="val 3333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877824" y="267004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AUDIT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41248" y="2880360"/>
            <a:ext cx="333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00C8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9000" dirty="0"/>
          </a:p>
        </p:txBody>
      </p:sp>
      <p:sp>
        <p:nvSpPr>
          <p:cNvPr id="13" name="Text 10"/>
          <p:cNvSpPr/>
          <p:nvPr/>
        </p:nvSpPr>
        <p:spPr>
          <a:xfrm>
            <a:off x="896112" y="4224528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findings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877824" y="4773168"/>
            <a:ext cx="3172968" cy="0"/>
          </a:xfrm>
          <a:prstGeom prst="line">
            <a:avLst/>
          </a:prstGeom>
          <a:noFill/>
          <a:ln w="12700">
            <a:solidFill>
              <a:srgbClr val="2E3D3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77824" y="4919472"/>
            <a:ext cx="320954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 issues fixed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every critical and high resolved and regression-tested.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4818888" y="2450592"/>
            <a:ext cx="566928" cy="56692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7" name="Image 1" descr="icon-shie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7628" y="2609332"/>
            <a:ext cx="249448" cy="249448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605272" y="2414016"/>
            <a:ext cx="60194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Non-custodial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5605272" y="2734056"/>
            <a:ext cx="60194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Funds live in the contract; principal returns to the rightful party.</a:t>
            </a:r>
            <a:endParaRPr lang="en-US" sz="1250" dirty="0"/>
          </a:p>
        </p:txBody>
      </p:sp>
      <p:sp>
        <p:nvSpPr>
          <p:cNvPr id="20" name="Shape 16"/>
          <p:cNvSpPr/>
          <p:nvPr/>
        </p:nvSpPr>
        <p:spPr>
          <a:xfrm>
            <a:off x="4818888" y="3346704"/>
            <a:ext cx="566928" cy="56692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1" name="Image 2" descr="icon-magnifi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628" y="3505444"/>
            <a:ext cx="249448" cy="24944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605272" y="3310128"/>
            <a:ext cx="60194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Adversarial audit</a:t>
            </a:r>
            <a:endParaRPr lang="en-US" sz="1500" dirty="0"/>
          </a:p>
        </p:txBody>
      </p:sp>
      <p:sp>
        <p:nvSpPr>
          <p:cNvPr id="23" name="Text 18"/>
          <p:cNvSpPr/>
          <p:nvPr/>
        </p:nvSpPr>
        <p:spPr>
          <a:xfrm>
            <a:off x="5605272" y="3630168"/>
            <a:ext cx="60194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independent lenses, 3-way verification, iterated to zero findings.</a:t>
            </a:r>
            <a:endParaRPr lang="en-US" sz="1250" dirty="0"/>
          </a:p>
        </p:txBody>
      </p:sp>
      <p:sp>
        <p:nvSpPr>
          <p:cNvPr id="24" name="Shape 19"/>
          <p:cNvSpPr/>
          <p:nvPr/>
        </p:nvSpPr>
        <p:spPr>
          <a:xfrm>
            <a:off x="4818888" y="4242816"/>
            <a:ext cx="566928" cy="56692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5" name="Image 3" descr="icon-scal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7628" y="4401556"/>
            <a:ext cx="249448" cy="249448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605272" y="4206240"/>
            <a:ext cx="60194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predatory incentives</a:t>
            </a:r>
            <a:endParaRPr lang="en-US" sz="1500" dirty="0"/>
          </a:p>
        </p:txBody>
      </p:sp>
      <p:sp>
        <p:nvSpPr>
          <p:cNvPr id="27" name="Text 21"/>
          <p:cNvSpPr/>
          <p:nvPr/>
        </p:nvSpPr>
        <p:spPr>
          <a:xfrm>
            <a:off x="5605272" y="4526280"/>
            <a:ext cx="60194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Success-only fees; winner-refunded arbitration; caps enforced on-chain.</a:t>
            </a:r>
            <a:endParaRPr lang="en-US" sz="1250" dirty="0"/>
          </a:p>
        </p:txBody>
      </p:sp>
      <p:sp>
        <p:nvSpPr>
          <p:cNvPr id="28" name="Shape 22"/>
          <p:cNvSpPr/>
          <p:nvPr/>
        </p:nvSpPr>
        <p:spPr>
          <a:xfrm>
            <a:off x="4818888" y="5138928"/>
            <a:ext cx="566928" cy="566928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9" name="Image 4" descr="icon-circlechec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7628" y="5297668"/>
            <a:ext cx="249448" cy="249448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5605272" y="5102352"/>
            <a:ext cx="60194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audit gated</a:t>
            </a:r>
            <a:endParaRPr lang="en-US" sz="1500" dirty="0"/>
          </a:p>
        </p:txBody>
      </p:sp>
      <p:sp>
        <p:nvSpPr>
          <p:cNvPr id="31" name="Text 24"/>
          <p:cNvSpPr/>
          <p:nvPr/>
        </p:nvSpPr>
        <p:spPr>
          <a:xfrm>
            <a:off x="5605272" y="5422392"/>
            <a:ext cx="60194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250" dirty="0">
                <a:solidFill>
                  <a:srgbClr val="9FB0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professional external audit is required before mainnet.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mark-b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6428232"/>
            <a:ext cx="237744" cy="2377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9536" y="64008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Verdant</a:t>
            </a:r>
            <a:endParaRPr lang="en-US" sz="1050" dirty="0"/>
          </a:p>
        </p:txBody>
      </p:sp>
      <p:sp>
        <p:nvSpPr>
          <p:cNvPr id="4" name="Text 1"/>
          <p:cNvSpPr/>
          <p:nvPr/>
        </p:nvSpPr>
        <p:spPr>
          <a:xfrm>
            <a:off x="6869887" y="640080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Programmable escrow for anything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10618927" y="64008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83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12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66928" y="475488"/>
            <a:ext cx="1075334" cy="310896"/>
          </a:xfrm>
          <a:prstGeom prst="roundRect">
            <a:avLst>
              <a:gd name="adj" fmla="val 50000"/>
            </a:avLst>
          </a:prstGeom>
          <a:solidFill>
            <a:srgbClr val="00C805">
              <a:alpha val="13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66928" y="475488"/>
            <a:ext cx="107533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6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66928" y="896112"/>
            <a:ext cx="10874959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4F7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testnet to the settlement layer.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566928" y="2286000"/>
            <a:ext cx="3442106" cy="3520440"/>
          </a:xfrm>
          <a:prstGeom prst="roundRect">
            <a:avLst>
              <a:gd name="adj" fmla="val 3453"/>
            </a:avLst>
          </a:prstGeom>
          <a:solidFill>
            <a:srgbClr val="17251D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59536" y="2578608"/>
            <a:ext cx="548640" cy="548640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11" name="Image 1" descr="icon-fla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155" y="2732227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536192" y="2578608"/>
            <a:ext cx="23448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00C8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</a:t>
            </a:r>
            <a:endParaRPr lang="en-US" sz="1800" dirty="0"/>
          </a:p>
        </p:txBody>
      </p:sp>
      <p:sp>
        <p:nvSpPr>
          <p:cNvPr id="13" name="Shape 9"/>
          <p:cNvSpPr/>
          <p:nvPr/>
        </p:nvSpPr>
        <p:spPr>
          <a:xfrm>
            <a:off x="896112" y="3511296"/>
            <a:ext cx="109728" cy="109728"/>
          </a:xfrm>
          <a:prstGeom prst="ellipse">
            <a:avLst/>
          </a:prstGeom>
          <a:solidFill>
            <a:srgbClr val="00C805"/>
          </a:solidFill>
          <a:ln/>
        </p:spPr>
      </p:sp>
      <p:sp>
        <p:nvSpPr>
          <p:cNvPr id="14" name="Text 10"/>
          <p:cNvSpPr/>
          <p:nvPr/>
        </p:nvSpPr>
        <p:spPr>
          <a:xfrm>
            <a:off x="1133856" y="3383280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on Robinhood Chain testnet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96112" y="4261104"/>
            <a:ext cx="109728" cy="109728"/>
          </a:xfrm>
          <a:prstGeom prst="ellipse">
            <a:avLst/>
          </a:prstGeom>
          <a:solidFill>
            <a:srgbClr val="00C805"/>
          </a:solidFill>
          <a:ln/>
        </p:spPr>
      </p:sp>
      <p:sp>
        <p:nvSpPr>
          <p:cNvPr id="16" name="Text 12"/>
          <p:cNvSpPr/>
          <p:nvPr/>
        </p:nvSpPr>
        <p:spPr>
          <a:xfrm>
            <a:off x="1133856" y="4133088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Presale open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896112" y="5010912"/>
            <a:ext cx="109728" cy="109728"/>
          </a:xfrm>
          <a:prstGeom prst="ellipse">
            <a:avLst/>
          </a:prstGeom>
          <a:solidFill>
            <a:srgbClr val="00C805"/>
          </a:solidFill>
          <a:ln/>
        </p:spPr>
      </p:sp>
      <p:sp>
        <p:nvSpPr>
          <p:cNvPr id="18" name="Text 14"/>
          <p:cNvSpPr/>
          <p:nvPr/>
        </p:nvSpPr>
        <p:spPr>
          <a:xfrm>
            <a:off x="1133856" y="4882896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audit complete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4374794" y="2286000"/>
            <a:ext cx="3442106" cy="3520440"/>
          </a:xfrm>
          <a:prstGeom prst="roundRect">
            <a:avLst>
              <a:gd name="adj" fmla="val 3453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4667402" y="2578608"/>
            <a:ext cx="548640" cy="548640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21" name="Image 2" descr="icon-rocke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022" y="2732227"/>
            <a:ext cx="241402" cy="241402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344058" y="2578608"/>
            <a:ext cx="23448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12E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1800" dirty="0"/>
          </a:p>
        </p:txBody>
      </p:sp>
      <p:sp>
        <p:nvSpPr>
          <p:cNvPr id="23" name="Shape 18"/>
          <p:cNvSpPr/>
          <p:nvPr/>
        </p:nvSpPr>
        <p:spPr>
          <a:xfrm>
            <a:off x="4703978" y="3511296"/>
            <a:ext cx="109728" cy="10972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24" name="Text 19"/>
          <p:cNvSpPr/>
          <p:nvPr/>
        </p:nvSpPr>
        <p:spPr>
          <a:xfrm>
            <a:off x="4941722" y="3383280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audit → mainnet launch</a:t>
            </a:r>
            <a:endParaRPr lang="en-US" sz="1300" dirty="0"/>
          </a:p>
        </p:txBody>
      </p:sp>
      <p:sp>
        <p:nvSpPr>
          <p:cNvPr id="25" name="Shape 20"/>
          <p:cNvSpPr/>
          <p:nvPr/>
        </p:nvSpPr>
        <p:spPr>
          <a:xfrm>
            <a:off x="4703978" y="4261104"/>
            <a:ext cx="109728" cy="10972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26" name="Text 21"/>
          <p:cNvSpPr/>
          <p:nvPr/>
        </p:nvSpPr>
        <p:spPr>
          <a:xfrm>
            <a:off x="4941722" y="4133088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On-chain arbitration marketplace</a:t>
            </a:r>
            <a:endParaRPr lang="en-US" sz="1300" dirty="0"/>
          </a:p>
        </p:txBody>
      </p:sp>
      <p:sp>
        <p:nvSpPr>
          <p:cNvPr id="27" name="Shape 22"/>
          <p:cNvSpPr/>
          <p:nvPr/>
        </p:nvSpPr>
        <p:spPr>
          <a:xfrm>
            <a:off x="4703978" y="5010912"/>
            <a:ext cx="109728" cy="109728"/>
          </a:xfrm>
          <a:prstGeom prst="ellipse">
            <a:avLst/>
          </a:prstGeom>
          <a:solidFill>
            <a:srgbClr val="12EE68"/>
          </a:solidFill>
          <a:ln/>
        </p:spPr>
      </p:sp>
      <p:sp>
        <p:nvSpPr>
          <p:cNvPr id="28" name="Text 23"/>
          <p:cNvSpPr/>
          <p:nvPr/>
        </p:nvSpPr>
        <p:spPr>
          <a:xfrm>
            <a:off x="4941722" y="4882896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Idle-funds yield</a:t>
            </a:r>
            <a:endParaRPr lang="en-US" sz="1300" dirty="0"/>
          </a:p>
        </p:txBody>
      </p:sp>
      <p:sp>
        <p:nvSpPr>
          <p:cNvPr id="29" name="Shape 24"/>
          <p:cNvSpPr/>
          <p:nvPr/>
        </p:nvSpPr>
        <p:spPr>
          <a:xfrm>
            <a:off x="8182661" y="2286000"/>
            <a:ext cx="3442106" cy="3520440"/>
          </a:xfrm>
          <a:prstGeom prst="roundRect">
            <a:avLst>
              <a:gd name="adj" fmla="val 3453"/>
            </a:avLst>
          </a:prstGeom>
          <a:solidFill>
            <a:srgbClr val="0F1712"/>
          </a:solidFill>
          <a:ln w="12700">
            <a:solidFill>
              <a:srgbClr val="2E3D34"/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8000"/>
              </a:srgbClr>
            </a:outerShdw>
          </a:effectLst>
        </p:spPr>
      </p:sp>
      <p:sp>
        <p:nvSpPr>
          <p:cNvPr id="30" name="Shape 25"/>
          <p:cNvSpPr/>
          <p:nvPr/>
        </p:nvSpPr>
        <p:spPr>
          <a:xfrm>
            <a:off x="8475269" y="2578608"/>
            <a:ext cx="548640" cy="548640"/>
          </a:xfrm>
          <a:prstGeom prst="ellipse">
            <a:avLst/>
          </a:prstGeom>
          <a:solidFill>
            <a:srgbClr val="00C805">
              <a:alpha val="15000"/>
            </a:srgbClr>
          </a:solidFill>
          <a:ln w="12700">
            <a:solidFill>
              <a:srgbClr val="00C805">
                <a:alpha val="45000"/>
              </a:srgbClr>
            </a:solidFill>
            <a:prstDash val="solid"/>
          </a:ln>
        </p:spPr>
      </p:sp>
      <p:pic>
        <p:nvPicPr>
          <p:cNvPr id="31" name="Image 3" descr="icon-seedling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8888" y="2732227"/>
            <a:ext cx="241402" cy="241402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9151925" y="2578608"/>
            <a:ext cx="234482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4DFB9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</a:t>
            </a:r>
            <a:endParaRPr lang="en-US" sz="1800" dirty="0"/>
          </a:p>
        </p:txBody>
      </p:sp>
      <p:sp>
        <p:nvSpPr>
          <p:cNvPr id="33" name="Shape 27"/>
          <p:cNvSpPr/>
          <p:nvPr/>
        </p:nvSpPr>
        <p:spPr>
          <a:xfrm>
            <a:off x="8511845" y="3511296"/>
            <a:ext cx="109728" cy="109728"/>
          </a:xfrm>
          <a:prstGeom prst="ellipse">
            <a:avLst/>
          </a:prstGeom>
          <a:solidFill>
            <a:srgbClr val="4DFB92"/>
          </a:solidFill>
          <a:ln/>
        </p:spPr>
      </p:sp>
      <p:sp>
        <p:nvSpPr>
          <p:cNvPr id="34" name="Text 28"/>
          <p:cNvSpPr/>
          <p:nvPr/>
        </p:nvSpPr>
        <p:spPr>
          <a:xfrm>
            <a:off x="8749589" y="3383280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Cross-chain via bridges</a:t>
            </a:r>
            <a:endParaRPr lang="en-US" sz="1300" dirty="0"/>
          </a:p>
        </p:txBody>
      </p:sp>
      <p:sp>
        <p:nvSpPr>
          <p:cNvPr id="35" name="Shape 29"/>
          <p:cNvSpPr/>
          <p:nvPr/>
        </p:nvSpPr>
        <p:spPr>
          <a:xfrm>
            <a:off x="8511845" y="4261104"/>
            <a:ext cx="109728" cy="109728"/>
          </a:xfrm>
          <a:prstGeom prst="ellipse">
            <a:avLst/>
          </a:prstGeom>
          <a:solidFill>
            <a:srgbClr val="4DFB92"/>
          </a:solidFill>
          <a:ln/>
        </p:spPr>
      </p:sp>
      <p:sp>
        <p:nvSpPr>
          <p:cNvPr id="36" name="Text 30"/>
          <p:cNvSpPr/>
          <p:nvPr/>
        </p:nvSpPr>
        <p:spPr>
          <a:xfrm>
            <a:off x="8749589" y="4133088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/ OTC escrow</a:t>
            </a:r>
            <a:endParaRPr lang="en-US" sz="1300" dirty="0"/>
          </a:p>
        </p:txBody>
      </p:sp>
      <p:sp>
        <p:nvSpPr>
          <p:cNvPr id="37" name="Shape 31"/>
          <p:cNvSpPr/>
          <p:nvPr/>
        </p:nvSpPr>
        <p:spPr>
          <a:xfrm>
            <a:off x="8511845" y="5010912"/>
            <a:ext cx="109728" cy="109728"/>
          </a:xfrm>
          <a:prstGeom prst="ellipse">
            <a:avLst/>
          </a:prstGeom>
          <a:solidFill>
            <a:srgbClr val="4DFB92"/>
          </a:solidFill>
          <a:ln/>
        </p:spPr>
      </p:sp>
      <p:sp>
        <p:nvSpPr>
          <p:cNvPr id="38" name="Text 32"/>
          <p:cNvSpPr/>
          <p:nvPr/>
        </p:nvSpPr>
        <p:spPr>
          <a:xfrm>
            <a:off x="8749589" y="4882896"/>
            <a:ext cx="261914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E4EA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White-label rails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Verdant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Verdant — Investor Deck</dc:title>
  <dc:subject>PptxGenJS Presentation</dc:subject>
  <dc:creator>Verdant</dc:creator>
  <cp:lastModifiedBy>Verdant</cp:lastModifiedBy>
  <cp:revision>1</cp:revision>
  <dcterms:created xsi:type="dcterms:W3CDTF">2026-08-01T16:04:01Z</dcterms:created>
  <dcterms:modified xsi:type="dcterms:W3CDTF">2026-08-01T16:04:01Z</dcterms:modified>
</cp:coreProperties>
</file>